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87" r:id="rId14"/>
    <p:sldId id="266" r:id="rId15"/>
    <p:sldId id="267" r:id="rId16"/>
    <p:sldId id="268" r:id="rId17"/>
    <p:sldId id="269" r:id="rId18"/>
    <p:sldId id="270" r:id="rId19"/>
    <p:sldId id="288" r:id="rId20"/>
    <p:sldId id="289" r:id="rId21"/>
    <p:sldId id="271" r:id="rId22"/>
    <p:sldId id="272" r:id="rId23"/>
    <p:sldId id="273" r:id="rId24"/>
    <p:sldId id="290" r:id="rId25"/>
    <p:sldId id="274" r:id="rId26"/>
    <p:sldId id="275" r:id="rId27"/>
    <p:sldId id="276" r:id="rId28"/>
    <p:sldId id="278" r:id="rId29"/>
    <p:sldId id="279" r:id="rId30"/>
    <p:sldId id="277" r:id="rId31"/>
    <p:sldId id="280" r:id="rId32"/>
    <p:sldId id="291" r:id="rId33"/>
    <p:sldId id="281" r:id="rId34"/>
    <p:sldId id="292" r:id="rId35"/>
    <p:sldId id="293" r:id="rId36"/>
    <p:sldId id="282" r:id="rId37"/>
    <p:sldId id="294" r:id="rId38"/>
    <p:sldId id="283" r:id="rId39"/>
    <p:sldId id="28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Macedo Sa - DATAPREVRJ" initials="DMS-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5-02T12:23:09.134" idx="1">
    <p:pos x="0" y="0"/>
    <p:text>Para exibição enquanto não inicia a apresentação.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m 5"/>
          <p:cNvPicPr/>
          <p:nvPr/>
        </p:nvPicPr>
        <p:blipFill>
          <a:blip r:embed="rId2"/>
          <a:srcRect b="14963"/>
          <a:stretch/>
        </p:blipFill>
        <p:spPr>
          <a:xfrm>
            <a:off x="0" y="3866760"/>
            <a:ext cx="12189240" cy="3015720"/>
          </a:xfrm>
          <a:prstGeom prst="rect">
            <a:avLst/>
          </a:prstGeom>
          <a:ln>
            <a:noFill/>
          </a:ln>
        </p:spPr>
      </p:pic>
      <p:pic>
        <p:nvPicPr>
          <p:cNvPr id="153" name="Imagem 152"/>
          <p:cNvPicPr/>
          <p:nvPr/>
        </p:nvPicPr>
        <p:blipFill>
          <a:blip r:embed="rId3"/>
          <a:stretch/>
        </p:blipFill>
        <p:spPr>
          <a:xfrm>
            <a:off x="4389120" y="2790360"/>
            <a:ext cx="3485880" cy="131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Atributos e características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Ciência de Dados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BCF850-F6A4-4178-8E35-050C8794C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99" t="27733" r="3799" b="12275"/>
          <a:stretch/>
        </p:blipFill>
        <p:spPr>
          <a:xfrm>
            <a:off x="371520" y="1194619"/>
            <a:ext cx="11117474" cy="52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58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Espaço de características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Ciência de Dados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83B7D9-6895-410D-9E56-172FC54B0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7" t="29941" r="5403" b="15219"/>
          <a:stretch/>
        </p:blipFill>
        <p:spPr>
          <a:xfrm>
            <a:off x="371520" y="1231488"/>
            <a:ext cx="11604170" cy="5223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Superfície / Fronteira de decisão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Ciência de Dados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0A70E1-6371-42A7-B1BA-5A3806F06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2" t="31413" r="5403" b="13747"/>
          <a:stretch/>
        </p:blipFill>
        <p:spPr>
          <a:xfrm>
            <a:off x="156296" y="1338886"/>
            <a:ext cx="11661424" cy="5346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Função de custo ou função objetivo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7EDC58-2D2D-4E75-B81B-03CA05A22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03" t="30309" r="4677" b="13378"/>
          <a:stretch/>
        </p:blipFill>
        <p:spPr>
          <a:xfrm>
            <a:off x="371520" y="1371598"/>
            <a:ext cx="11460702" cy="5313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Ajustes do Modelo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DC7C8B-8B02-40F9-8100-8A9959715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61" t="29941" r="5645" b="13011"/>
          <a:stretch/>
        </p:blipFill>
        <p:spPr>
          <a:xfrm>
            <a:off x="371519" y="1268364"/>
            <a:ext cx="11499175" cy="5501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Conclusão desse módulo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5D9B1C-E33A-40EF-B07A-6AE04D4CB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71" t="29573" r="5161" b="11539"/>
          <a:stretch/>
        </p:blipFill>
        <p:spPr>
          <a:xfrm>
            <a:off x="756983" y="1312607"/>
            <a:ext cx="10678033" cy="5372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9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334800" y="607680"/>
            <a:ext cx="11482560" cy="59232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FFFFF"/>
                </a:solidFill>
                <a:latin typeface="Segoe Condensed"/>
                <a:ea typeface="DejaVu Sans"/>
              </a:rPr>
              <a:t>Reconhecimento de Padrões</a:t>
            </a:r>
            <a:endParaRPr lang="pt-BR" sz="5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BDD7EE"/>
                </a:solidFill>
                <a:latin typeface="Roboto"/>
                <a:ea typeface="Roboto"/>
              </a:rPr>
              <a:t>Definições, modelos, arquiteturas.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7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Ricardo Roberto de Lima</a:t>
            </a:r>
            <a:endParaRPr lang="pt-BR" sz="17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Engenheiro e Cientista de Dados </a:t>
            </a:r>
            <a:br>
              <a:rPr lang="pt-BR" sz="1400" b="1" strike="noStrike" spc="-1" dirty="0">
                <a:solidFill>
                  <a:srgbClr val="000000"/>
                </a:solidFill>
                <a:latin typeface="Roboto"/>
                <a:ea typeface="Roboto"/>
              </a:rPr>
            </a:br>
            <a:r>
              <a:rPr lang="pt-BR" sz="14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Coordenador e Professor de Pós-graduação (UNIPÊ)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56" name="Line 2"/>
          <p:cNvSpPr/>
          <p:nvPr/>
        </p:nvSpPr>
        <p:spPr>
          <a:xfrm>
            <a:off x="5620680" y="2277360"/>
            <a:ext cx="950400" cy="360"/>
          </a:xfrm>
          <a:prstGeom prst="line">
            <a:avLst/>
          </a:prstGeom>
          <a:ln w="12600">
            <a:solidFill>
              <a:srgbClr val="00B0F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F86BEF-4528-4DE0-83AE-FD5071B96A87}"/>
              </a:ext>
            </a:extLst>
          </p:cNvPr>
          <p:cNvSpPr txBox="1"/>
          <p:nvPr/>
        </p:nvSpPr>
        <p:spPr>
          <a:xfrm>
            <a:off x="852621" y="2603829"/>
            <a:ext cx="1048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Capítulo 1.2: A Construção de um Sistemas de 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</a:rPr>
              <a:t>Reconhecimento de Padrões</a:t>
            </a:r>
          </a:p>
        </p:txBody>
      </p:sp>
    </p:spTree>
    <p:extLst>
      <p:ext uri="{BB962C8B-B14F-4D97-AF65-F5344CB8AC3E}">
        <p14:creationId xmlns:p14="http://schemas.microsoft.com/office/powerpoint/2010/main" val="38558895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m 3"/>
          <p:cNvPicPr/>
          <p:nvPr/>
        </p:nvPicPr>
        <p:blipFill>
          <a:blip r:embed="rId2"/>
          <a:srcRect b="14963"/>
          <a:stretch/>
        </p:blipFill>
        <p:spPr>
          <a:xfrm>
            <a:off x="0" y="3866760"/>
            <a:ext cx="12189240" cy="301572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371520" y="312120"/>
            <a:ext cx="11073960" cy="11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>
                <a:solidFill>
                  <a:srgbClr val="09386F"/>
                </a:solidFill>
                <a:latin typeface="Segoe Condensed"/>
                <a:ea typeface="DejaVu Sans"/>
              </a:rPr>
              <a:t>Roteiro</a:t>
            </a:r>
            <a:endParaRPr lang="pt-BR" sz="3800" b="0" strike="noStrike" spc="-1">
              <a:latin typeface="Arial"/>
            </a:endParaRPr>
          </a:p>
          <a:p>
            <a:pPr algn="ctr">
              <a:lnSpc>
                <a:spcPct val="80000"/>
              </a:lnSpc>
            </a:pPr>
            <a:endParaRPr lang="pt-BR" sz="38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80000" y="1568520"/>
            <a:ext cx="10180080" cy="3927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800" b="1" strike="noStrike" spc="-1" dirty="0">
                <a:solidFill>
                  <a:srgbClr val="3F647B"/>
                </a:solidFill>
                <a:latin typeface="Roboto"/>
                <a:ea typeface="Roboto"/>
              </a:rPr>
              <a:t> 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4176000" y="936000"/>
            <a:ext cx="359748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Apresentação do módulo e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161" name="Imagem 160"/>
          <p:cNvPicPr/>
          <p:nvPr/>
        </p:nvPicPr>
        <p:blipFill>
          <a:blip r:embed="rId3"/>
          <a:stretch/>
        </p:blipFill>
        <p:spPr>
          <a:xfrm>
            <a:off x="10584000" y="216000"/>
            <a:ext cx="1298520" cy="48960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90A90B5-671D-4C44-B801-97358A79DD66}"/>
              </a:ext>
            </a:extLst>
          </p:cNvPr>
          <p:cNvSpPr txBox="1"/>
          <p:nvPr/>
        </p:nvSpPr>
        <p:spPr>
          <a:xfrm>
            <a:off x="745140" y="1529880"/>
            <a:ext cx="1069896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Por onde começar?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Análise do problema;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Avaliação dos Dados disponíveis;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Custo computacional;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Teste de RDP.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50F20F7-0190-4926-8FD5-04067D5FFA2F}"/>
              </a:ext>
            </a:extLst>
          </p:cNvPr>
          <p:cNvSpPr txBox="1"/>
          <p:nvPr/>
        </p:nvSpPr>
        <p:spPr>
          <a:xfrm>
            <a:off x="745140" y="3809184"/>
            <a:ext cx="1069896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Estrutura de um Sistema de Reconhecimento de Padrões: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Arquiteturas e Modelos.</a:t>
            </a:r>
          </a:p>
        </p:txBody>
      </p:sp>
    </p:spTree>
    <p:extLst>
      <p:ext uri="{BB962C8B-B14F-4D97-AF65-F5344CB8AC3E}">
        <p14:creationId xmlns:p14="http://schemas.microsoft.com/office/powerpoint/2010/main" val="4373507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71520" y="172800"/>
            <a:ext cx="11446200" cy="7556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Tarefas comuns ao reconhecimento de padrões</a:t>
            </a:r>
            <a:endParaRPr lang="pt-BR" sz="32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347F05-2E2B-42F2-818C-01399EB98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2" t="29205" r="5040" b="11906"/>
          <a:stretch/>
        </p:blipFill>
        <p:spPr>
          <a:xfrm>
            <a:off x="371518" y="1101689"/>
            <a:ext cx="11446199" cy="5583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#01 – Determinar a natureza do problema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86D2C7-7163-400B-974D-5D8B9DECD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5" t="29941" r="4435" b="11539"/>
          <a:stretch/>
        </p:blipFill>
        <p:spPr>
          <a:xfrm>
            <a:off x="751115" y="1238864"/>
            <a:ext cx="10961180" cy="5446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9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334800" y="607680"/>
            <a:ext cx="11482560" cy="59232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FFFFF"/>
                </a:solidFill>
                <a:latin typeface="Segoe Condensed"/>
                <a:ea typeface="DejaVu Sans"/>
              </a:rPr>
              <a:t>Reconhecimento de Padrões</a:t>
            </a:r>
            <a:endParaRPr lang="pt-BR" sz="5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BDD7EE"/>
                </a:solidFill>
                <a:latin typeface="Roboto"/>
                <a:ea typeface="Roboto"/>
              </a:rPr>
              <a:t>Definições, modelos, arquiteturas.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7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Ricardo Roberto de Lima</a:t>
            </a:r>
            <a:endParaRPr lang="pt-BR" sz="17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Engenheiro e Cientista de Dados </a:t>
            </a:r>
            <a:br>
              <a:rPr lang="pt-BR" sz="1400" b="1" strike="noStrike" spc="-1" dirty="0">
                <a:solidFill>
                  <a:srgbClr val="000000"/>
                </a:solidFill>
                <a:latin typeface="Roboto"/>
                <a:ea typeface="Roboto"/>
              </a:rPr>
            </a:br>
            <a:r>
              <a:rPr lang="pt-BR" sz="14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Coordenador e Professor de Pós-graduação (UNIPÊ)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56" name="Line 2"/>
          <p:cNvSpPr/>
          <p:nvPr/>
        </p:nvSpPr>
        <p:spPr>
          <a:xfrm>
            <a:off x="5620680" y="2277360"/>
            <a:ext cx="950400" cy="360"/>
          </a:xfrm>
          <a:prstGeom prst="line">
            <a:avLst/>
          </a:prstGeom>
          <a:ln w="12600">
            <a:solidFill>
              <a:srgbClr val="00B0F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F86BEF-4528-4DE0-83AE-FD5071B96A87}"/>
              </a:ext>
            </a:extLst>
          </p:cNvPr>
          <p:cNvSpPr txBox="1"/>
          <p:nvPr/>
        </p:nvSpPr>
        <p:spPr>
          <a:xfrm>
            <a:off x="559141" y="2781229"/>
            <a:ext cx="1144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Capítulo 1: Introdução ao Reconhecimento de Padrões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pc="-1" dirty="0">
                <a:solidFill>
                  <a:srgbClr val="09386F"/>
                </a:solidFill>
                <a:latin typeface="Segoe Condensed"/>
                <a:ea typeface="DejaVu Sans"/>
              </a:rPr>
              <a:t>#02 – Avaliar a disponibilidade de dados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B97D10-C0CA-46BF-A029-38C2FC973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96" t="30677" r="5404" b="15219"/>
          <a:stretch/>
        </p:blipFill>
        <p:spPr>
          <a:xfrm>
            <a:off x="486696" y="1194596"/>
            <a:ext cx="11578827" cy="5490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pc="-1" dirty="0">
                <a:solidFill>
                  <a:srgbClr val="09386F"/>
                </a:solidFill>
                <a:latin typeface="Segoe Condensed"/>
                <a:ea typeface="DejaVu Sans"/>
              </a:rPr>
              <a:t>#02 – Avaliar a disponibilidade de dados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1CF01E-2E7C-409D-9750-EB6B25CB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92" t="31045" r="6371" b="13010"/>
          <a:stretch/>
        </p:blipFill>
        <p:spPr>
          <a:xfrm>
            <a:off x="722671" y="1191887"/>
            <a:ext cx="11095049" cy="549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797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#03 – Selecionar e extrair as características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8CD9D1-095D-441D-AC70-39B4E9142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92" t="30677" r="5766" b="15955"/>
          <a:stretch/>
        </p:blipFill>
        <p:spPr>
          <a:xfrm>
            <a:off x="371520" y="1290484"/>
            <a:ext cx="11607944" cy="5394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#04 – Selecionar o Modelo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276608-99BD-4260-8FCC-42E765F84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92" t="28837" r="4436" b="15219"/>
          <a:stretch/>
        </p:blipFill>
        <p:spPr>
          <a:xfrm>
            <a:off x="560438" y="1187220"/>
            <a:ext cx="11392255" cy="5361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#05 – Treinar o Modelo Selecionado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A592BA-C903-4071-B9ED-557C5056A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13" t="27733" r="5282" b="13010"/>
          <a:stretch/>
        </p:blipFill>
        <p:spPr>
          <a:xfrm>
            <a:off x="371519" y="1020808"/>
            <a:ext cx="11420595" cy="5837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38225" y="172800"/>
            <a:ext cx="11579495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#05 – Treinar o Modelo Selecionado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345F92-AC0E-4DC4-954F-452861D7F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98" t="28470" r="5404" b="14114"/>
          <a:stretch/>
        </p:blipFill>
        <p:spPr>
          <a:xfrm>
            <a:off x="342711" y="1194619"/>
            <a:ext cx="11579495" cy="54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800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#06 – Avaliar o Modelo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8A9F2A-5419-40CA-8A94-FF0019664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99" t="31413" r="5040" b="14851"/>
          <a:stretch/>
        </p:blipFill>
        <p:spPr>
          <a:xfrm>
            <a:off x="226949" y="1342103"/>
            <a:ext cx="11738102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008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71520" y="172800"/>
            <a:ext cx="11446200" cy="675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Última pergunta</a:t>
            </a:r>
            <a:endParaRPr lang="pt-BR" sz="38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824DD7-01C0-4DF7-B7D9-2760638F9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6" t="26628" r="5525" b="11538"/>
          <a:stretch/>
        </p:blipFill>
        <p:spPr>
          <a:xfrm>
            <a:off x="371520" y="848454"/>
            <a:ext cx="11082870" cy="5836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A estrutura comum de um Sistema de RDP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E00DCA-BC19-460E-BD1D-7D2FA301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7" t="28469" r="4435" b="13379"/>
          <a:stretch/>
        </p:blipFill>
        <p:spPr>
          <a:xfrm>
            <a:off x="371519" y="1371601"/>
            <a:ext cx="11446199" cy="53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022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A estrutura comum de um Sistema de RDP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9DC517-5834-4346-BAEB-691AD2B91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77" t="27970" r="5039" b="15156"/>
          <a:stretch/>
        </p:blipFill>
        <p:spPr>
          <a:xfrm>
            <a:off x="302811" y="1322363"/>
            <a:ext cx="11586378" cy="53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225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m 3"/>
          <p:cNvPicPr/>
          <p:nvPr/>
        </p:nvPicPr>
        <p:blipFill>
          <a:blip r:embed="rId2"/>
          <a:srcRect b="14963"/>
          <a:stretch/>
        </p:blipFill>
        <p:spPr>
          <a:xfrm>
            <a:off x="0" y="3866760"/>
            <a:ext cx="12189240" cy="301572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371520" y="312120"/>
            <a:ext cx="11073960" cy="11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>
                <a:solidFill>
                  <a:srgbClr val="09386F"/>
                </a:solidFill>
                <a:latin typeface="Segoe Condensed"/>
                <a:ea typeface="DejaVu Sans"/>
              </a:rPr>
              <a:t>Roteiro</a:t>
            </a:r>
            <a:endParaRPr lang="pt-BR" sz="3800" b="0" strike="noStrike" spc="-1">
              <a:latin typeface="Arial"/>
            </a:endParaRPr>
          </a:p>
          <a:p>
            <a:pPr algn="ctr">
              <a:lnSpc>
                <a:spcPct val="80000"/>
              </a:lnSpc>
            </a:pPr>
            <a:endParaRPr lang="pt-BR" sz="38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80000" y="1568520"/>
            <a:ext cx="10180080" cy="3927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800" b="1" strike="noStrike" spc="-1" dirty="0">
                <a:solidFill>
                  <a:srgbClr val="3F647B"/>
                </a:solidFill>
                <a:latin typeface="Roboto"/>
                <a:ea typeface="Roboto"/>
              </a:rPr>
              <a:t> 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4176000" y="936000"/>
            <a:ext cx="359748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Apresentação do módulo e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161" name="Imagem 160"/>
          <p:cNvPicPr/>
          <p:nvPr/>
        </p:nvPicPr>
        <p:blipFill>
          <a:blip r:embed="rId3"/>
          <a:stretch/>
        </p:blipFill>
        <p:spPr>
          <a:xfrm>
            <a:off x="10584000" y="216000"/>
            <a:ext cx="1298520" cy="48960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90A90B5-671D-4C44-B801-97358A79DD66}"/>
              </a:ext>
            </a:extLst>
          </p:cNvPr>
          <p:cNvSpPr txBox="1"/>
          <p:nvPr/>
        </p:nvSpPr>
        <p:spPr>
          <a:xfrm>
            <a:off x="745140" y="1529880"/>
            <a:ext cx="1069896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Fundamentos do reconhecimento de padrões: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Classes de problemas: classificação, regressão e agrupamento.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Terminologias básicas: classes, amostras, atributos e características.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Fronteiras de decisão e função de custo.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50F20F7-0190-4926-8FD5-04067D5FFA2F}"/>
              </a:ext>
            </a:extLst>
          </p:cNvPr>
          <p:cNvSpPr txBox="1"/>
          <p:nvPr/>
        </p:nvSpPr>
        <p:spPr>
          <a:xfrm>
            <a:off x="745140" y="3621574"/>
            <a:ext cx="1069896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Problemas comuns no reconhecimento de padrões: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Underfitting</a:t>
            </a:r>
            <a:r>
              <a:rPr lang="pt-BR" dirty="0"/>
              <a:t> e </a:t>
            </a:r>
            <a:r>
              <a:rPr lang="pt-BR" dirty="0" err="1"/>
              <a:t>Overfitting</a:t>
            </a:r>
            <a:r>
              <a:rPr lang="pt-B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75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Conclusão</a:t>
            </a:r>
            <a:endParaRPr lang="pt-BR" sz="38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D07D5-501E-4106-AABA-FFD20F10F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61" t="27970" r="5615" b="12348"/>
          <a:stretch/>
        </p:blipFill>
        <p:spPr>
          <a:xfrm>
            <a:off x="568468" y="986497"/>
            <a:ext cx="10853668" cy="55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26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9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334800" y="607680"/>
            <a:ext cx="11482560" cy="59232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FFFFF"/>
                </a:solidFill>
                <a:latin typeface="Segoe Condensed"/>
                <a:ea typeface="DejaVu Sans"/>
              </a:rPr>
              <a:t>Reconhecimento de Padrões</a:t>
            </a:r>
            <a:endParaRPr lang="pt-BR" sz="5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BDD7EE"/>
                </a:solidFill>
                <a:latin typeface="Roboto"/>
                <a:ea typeface="Roboto"/>
              </a:rPr>
              <a:t>Definições, modelos, arquiteturas.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7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Ricardo Roberto de Lima</a:t>
            </a:r>
            <a:endParaRPr lang="pt-BR" sz="17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Engenheiro e Cientista de Dados </a:t>
            </a:r>
            <a:br>
              <a:rPr lang="pt-BR" sz="1400" b="1" strike="noStrike" spc="-1" dirty="0">
                <a:solidFill>
                  <a:srgbClr val="000000"/>
                </a:solidFill>
                <a:latin typeface="Roboto"/>
                <a:ea typeface="Roboto"/>
              </a:rPr>
            </a:br>
            <a:r>
              <a:rPr lang="pt-BR" sz="14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Coordenador e Professor de Pós-graduação (UNIPÊ)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56" name="Line 2"/>
          <p:cNvSpPr/>
          <p:nvPr/>
        </p:nvSpPr>
        <p:spPr>
          <a:xfrm>
            <a:off x="5620680" y="2277360"/>
            <a:ext cx="950400" cy="360"/>
          </a:xfrm>
          <a:prstGeom prst="line">
            <a:avLst/>
          </a:prstGeom>
          <a:ln w="12600">
            <a:solidFill>
              <a:srgbClr val="00B0F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F86BEF-4528-4DE0-83AE-FD5071B96A87}"/>
              </a:ext>
            </a:extLst>
          </p:cNvPr>
          <p:cNvSpPr txBox="1"/>
          <p:nvPr/>
        </p:nvSpPr>
        <p:spPr>
          <a:xfrm>
            <a:off x="834081" y="2603829"/>
            <a:ext cx="1048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Capítulo 1.3: Avaliação de um Sistema de </a:t>
            </a:r>
            <a:br>
              <a:rPr lang="pt-BR" sz="3600" dirty="0">
                <a:solidFill>
                  <a:schemeClr val="bg1"/>
                </a:solidFill>
              </a:rPr>
            </a:br>
            <a:r>
              <a:rPr lang="pt-BR" sz="3600" dirty="0">
                <a:solidFill>
                  <a:schemeClr val="bg1"/>
                </a:solidFill>
              </a:rPr>
              <a:t>Reconhecimento de Padrões</a:t>
            </a:r>
          </a:p>
        </p:txBody>
      </p:sp>
    </p:spTree>
    <p:extLst>
      <p:ext uri="{BB962C8B-B14F-4D97-AF65-F5344CB8AC3E}">
        <p14:creationId xmlns:p14="http://schemas.microsoft.com/office/powerpoint/2010/main" val="3074985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m 3"/>
          <p:cNvPicPr/>
          <p:nvPr/>
        </p:nvPicPr>
        <p:blipFill>
          <a:blip r:embed="rId2"/>
          <a:srcRect b="14963"/>
          <a:stretch/>
        </p:blipFill>
        <p:spPr>
          <a:xfrm>
            <a:off x="0" y="3866760"/>
            <a:ext cx="12189240" cy="301572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371520" y="312120"/>
            <a:ext cx="11073960" cy="11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>
                <a:solidFill>
                  <a:srgbClr val="09386F"/>
                </a:solidFill>
                <a:latin typeface="Segoe Condensed"/>
                <a:ea typeface="DejaVu Sans"/>
              </a:rPr>
              <a:t>Roteiro</a:t>
            </a:r>
            <a:endParaRPr lang="pt-BR" sz="3800" b="0" strike="noStrike" spc="-1">
              <a:latin typeface="Arial"/>
            </a:endParaRPr>
          </a:p>
          <a:p>
            <a:pPr algn="ctr">
              <a:lnSpc>
                <a:spcPct val="80000"/>
              </a:lnSpc>
            </a:pPr>
            <a:endParaRPr lang="pt-BR" sz="38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80000" y="1568520"/>
            <a:ext cx="10180080" cy="3927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800" b="1" strike="noStrike" spc="-1" dirty="0">
                <a:solidFill>
                  <a:srgbClr val="3F647B"/>
                </a:solidFill>
                <a:latin typeface="Roboto"/>
                <a:ea typeface="Roboto"/>
              </a:rPr>
              <a:t> 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4176000" y="936000"/>
            <a:ext cx="359748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Apresentação do módulo e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161" name="Imagem 160"/>
          <p:cNvPicPr/>
          <p:nvPr/>
        </p:nvPicPr>
        <p:blipFill>
          <a:blip r:embed="rId3"/>
          <a:stretch/>
        </p:blipFill>
        <p:spPr>
          <a:xfrm>
            <a:off x="10584000" y="216000"/>
            <a:ext cx="1298520" cy="489600"/>
          </a:xfrm>
          <a:prstGeom prst="rect">
            <a:avLst/>
          </a:prstGeom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90A90B5-671D-4C44-B801-97358A79DD66}"/>
              </a:ext>
            </a:extLst>
          </p:cNvPr>
          <p:cNvSpPr txBox="1"/>
          <p:nvPr/>
        </p:nvSpPr>
        <p:spPr>
          <a:xfrm>
            <a:off x="820560" y="1647005"/>
            <a:ext cx="1069896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Formas de Avaliação e Métricas: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O que são as métricas de avaliação;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Matriz de Confusão;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Métricas Básicas de Avaliação;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Curva ROC – RECEIVE OPERATOR CHARACTERISTIC CURVE;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AUC (Area </a:t>
            </a:r>
            <a:r>
              <a:rPr lang="pt-BR" dirty="0" err="1"/>
              <a:t>Under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Curve).</a:t>
            </a:r>
          </a:p>
        </p:txBody>
      </p:sp>
    </p:spTree>
    <p:extLst>
      <p:ext uri="{BB962C8B-B14F-4D97-AF65-F5344CB8AC3E}">
        <p14:creationId xmlns:p14="http://schemas.microsoft.com/office/powerpoint/2010/main" val="2951541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Estudo de caso: Identificando sintomas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endParaRPr lang="pt-BR" sz="14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4AE170-61C5-4A6C-BE61-6AC766B52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39" t="31045" r="4556" b="12274"/>
          <a:stretch/>
        </p:blipFill>
        <p:spPr>
          <a:xfrm>
            <a:off x="511568" y="1020809"/>
            <a:ext cx="11306152" cy="55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547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Estudo de caso: Identificando sintomas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626BD3-59A0-426F-89F0-FD2B91D01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23" t="30077" r="7577" b="11295"/>
          <a:stretch/>
        </p:blipFill>
        <p:spPr>
          <a:xfrm>
            <a:off x="885420" y="1020809"/>
            <a:ext cx="10418400" cy="55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927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Métricas de Avaliação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Principais Características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D8B1B2-F1D1-4B74-A7F7-F34F875D4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4" t="29375" r="5500" b="14806"/>
          <a:stretch/>
        </p:blipFill>
        <p:spPr>
          <a:xfrm>
            <a:off x="484061" y="1020809"/>
            <a:ext cx="11359530" cy="55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56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75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Matriz de Confusão</a:t>
            </a:r>
            <a:endParaRPr lang="pt-BR" sz="3800" b="0" strike="noStrike" spc="-1" dirty="0">
              <a:latin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27F7E4-299C-4479-86C0-0857D6905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92" t="31781" r="4798" b="13379"/>
          <a:stretch/>
        </p:blipFill>
        <p:spPr>
          <a:xfrm>
            <a:off x="328921" y="1061885"/>
            <a:ext cx="11617273" cy="54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28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75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Matriz de Confusão</a:t>
            </a:r>
            <a:endParaRPr lang="pt-BR" sz="38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61B991-809A-4DFA-9024-0520B36A3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8" t="28672" r="5269" b="11433"/>
          <a:stretch/>
        </p:blipFill>
        <p:spPr>
          <a:xfrm>
            <a:off x="371520" y="995194"/>
            <a:ext cx="10798228" cy="55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1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75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Estudo de caso: Identificando sintomas</a:t>
            </a:r>
            <a:endParaRPr lang="pt-BR" sz="38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E94D53-3102-4564-A618-0ACC8FA30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0" t="27733" r="6492" b="13378"/>
          <a:stretch/>
        </p:blipFill>
        <p:spPr>
          <a:xfrm>
            <a:off x="740342" y="1120877"/>
            <a:ext cx="10711316" cy="556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21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756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Métricas &gt; Acurácia</a:t>
            </a:r>
            <a:endParaRPr lang="pt-BR" sz="38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63E7CD-E96D-4CED-94D0-499D19903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8" t="33587" r="8616" b="16561"/>
          <a:stretch/>
        </p:blipFill>
        <p:spPr>
          <a:xfrm>
            <a:off x="186137" y="1252024"/>
            <a:ext cx="11631583" cy="543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252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ustomShape 1"/>
          <p:cNvSpPr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trike="noStrike" kern="1200" spc="-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Nosso primeiro caso</a:t>
            </a:r>
            <a:endParaRPr lang="en-US" sz="3200" b="0" strike="noStrike" kern="1200" spc="-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FBEB5F-AA45-4714-8DD7-4E4257606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31" t="29573" r="5282" b="11906"/>
          <a:stretch/>
        </p:blipFill>
        <p:spPr>
          <a:xfrm>
            <a:off x="287943" y="1602915"/>
            <a:ext cx="11210925" cy="5255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Métricas &gt; Problema de classes não-balanceadas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605157-82E2-4A34-897C-0E6FB9271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9" t="27619" r="5270" b="14103"/>
          <a:stretch/>
        </p:blipFill>
        <p:spPr>
          <a:xfrm>
            <a:off x="103375" y="942536"/>
            <a:ext cx="11831272" cy="57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774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Métricas &gt; Sensibilidade e especificidade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B848C3-99C2-4DFF-81C1-A611A8CD2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23" t="31130" r="5038" b="15156"/>
          <a:stretch/>
        </p:blipFill>
        <p:spPr>
          <a:xfrm>
            <a:off x="378066" y="1234441"/>
            <a:ext cx="11247490" cy="51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41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Métricas &gt; Precisão (</a:t>
            </a:r>
            <a:r>
              <a:rPr lang="pt-BR" sz="3600" b="1" strike="noStrike" spc="-1" dirty="0" err="1">
                <a:solidFill>
                  <a:srgbClr val="09386F"/>
                </a:solidFill>
                <a:latin typeface="Segoe Condensed"/>
                <a:ea typeface="DejaVu Sans"/>
              </a:rPr>
              <a:t>Precision</a:t>
            </a: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) e o F1-Score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406862-30E4-41F0-BEC5-2B6611DD3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08" t="30677" r="6855" b="15219"/>
          <a:stretch/>
        </p:blipFill>
        <p:spPr>
          <a:xfrm>
            <a:off x="371518" y="980768"/>
            <a:ext cx="11446199" cy="54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495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Estudo de caso: Avaliando o desempenho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233E72-6A9B-48DD-A4E2-28BB07386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08" t="29726" r="5270" b="15157"/>
          <a:stretch/>
        </p:blipFill>
        <p:spPr>
          <a:xfrm>
            <a:off x="74246" y="1093763"/>
            <a:ext cx="12043507" cy="54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866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Movendo a fronteira de decisão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CD4C17-C5FA-4578-BCE7-247CC06B3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77" t="27970" r="6654" b="11646"/>
          <a:stretch/>
        </p:blipFill>
        <p:spPr>
          <a:xfrm>
            <a:off x="584344" y="1042316"/>
            <a:ext cx="11023311" cy="56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948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Curva ROC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E4D210-F92F-4F5B-9168-6414A23FD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61" t="30779" r="5615" b="15156"/>
          <a:stretch/>
        </p:blipFill>
        <p:spPr>
          <a:xfrm>
            <a:off x="0" y="984737"/>
            <a:ext cx="12076390" cy="55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72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Curva ROC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DA1589-150D-42D9-918C-19F824F0C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14" t="28837" r="3952" b="11212"/>
          <a:stretch/>
        </p:blipFill>
        <p:spPr>
          <a:xfrm>
            <a:off x="501446" y="1039761"/>
            <a:ext cx="11448435" cy="54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222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Curva ROC de um classificador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B12198-3B30-4618-92B9-27837056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61" t="29726" r="4346" b="14454"/>
          <a:stretch/>
        </p:blipFill>
        <p:spPr>
          <a:xfrm>
            <a:off x="188639" y="1095999"/>
            <a:ext cx="11750975" cy="543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22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Área abaixo da curva ROC (AUC)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D5C6D1-A62E-4C01-B920-8F01526A8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61" t="31481" r="6192" b="12699"/>
          <a:stretch/>
        </p:blipFill>
        <p:spPr>
          <a:xfrm>
            <a:off x="371520" y="1093763"/>
            <a:ext cx="11780508" cy="54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7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71520" y="172800"/>
            <a:ext cx="1144620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Conclusão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49542C-B103-430C-BF37-A583D8463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8" t="27620" r="5616" b="11645"/>
          <a:stretch/>
        </p:blipFill>
        <p:spPr>
          <a:xfrm>
            <a:off x="371520" y="942536"/>
            <a:ext cx="10812295" cy="551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24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O que é o reconhecimento de padrões?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Ciência de Dados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2D814-A2C3-4621-8DB3-B423B7297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03" t="31413" r="5645" b="11538"/>
          <a:stretch/>
        </p:blipFill>
        <p:spPr>
          <a:xfrm>
            <a:off x="371520" y="1179870"/>
            <a:ext cx="11149781" cy="5367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Classes de problemas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Ciência de Dados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FA5DA9-AD10-4D2A-970C-6674E6237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7" t="28469" r="4678" b="11170"/>
          <a:stretch/>
        </p:blipFill>
        <p:spPr>
          <a:xfrm>
            <a:off x="371520" y="1268314"/>
            <a:ext cx="11098005" cy="5416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Classes de Algoritmos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Ciência de Dados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3FF466-3D0F-45DE-B5B3-F49E05B4D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61" t="28837" r="3951" b="11906"/>
          <a:stretch/>
        </p:blipFill>
        <p:spPr>
          <a:xfrm>
            <a:off x="728992" y="1386348"/>
            <a:ext cx="10734015" cy="5112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Classes, amostras e atributos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Ciência de Dados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C6F58A-CF32-47D5-83AB-318E9D88A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7" t="29205" r="4919" b="14483"/>
          <a:stretch/>
        </p:blipFill>
        <p:spPr>
          <a:xfrm>
            <a:off x="265470" y="1172497"/>
            <a:ext cx="11705931" cy="534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71520" y="172800"/>
            <a:ext cx="11446200" cy="8480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800" b="1" strike="noStrike" spc="-1" dirty="0">
                <a:solidFill>
                  <a:srgbClr val="09386F"/>
                </a:solidFill>
                <a:latin typeface="Segoe Condensed"/>
                <a:ea typeface="DejaVu Sans"/>
              </a:rPr>
              <a:t>Atributos e características</a:t>
            </a:r>
            <a:endParaRPr lang="pt-BR" sz="3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pt-BR" sz="1400" b="0" strike="noStrike" spc="-1" dirty="0">
                <a:solidFill>
                  <a:srgbClr val="8497B0"/>
                </a:solidFill>
                <a:latin typeface="Roboto"/>
                <a:ea typeface="Roboto"/>
              </a:rPr>
              <a:t>Ciência de Dados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0CF8E7-A0F9-4D4C-A1BD-AB5F2E07D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99" t="30309" r="5524" b="17059"/>
          <a:stretch/>
        </p:blipFill>
        <p:spPr>
          <a:xfrm>
            <a:off x="117809" y="1209367"/>
            <a:ext cx="11975276" cy="5220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1903</TotalTime>
  <Words>516</Words>
  <Application>Microsoft Office PowerPoint</Application>
  <PresentationFormat>Widescreen</PresentationFormat>
  <Paragraphs>148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49</vt:i4>
      </vt:variant>
    </vt:vector>
  </HeadingPairs>
  <TitlesOfParts>
    <vt:vector size="58" baseType="lpstr">
      <vt:lpstr>Arial</vt:lpstr>
      <vt:lpstr>Roboto</vt:lpstr>
      <vt:lpstr>Segoe Condensed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David Macedo Sa - DATAPREVRJ</dc:creator>
  <dc:description/>
  <cp:lastModifiedBy>Ricardo Roberto de Lima</cp:lastModifiedBy>
  <cp:revision>178</cp:revision>
  <dcterms:created xsi:type="dcterms:W3CDTF">2019-04-29T14:51:15Z</dcterms:created>
  <dcterms:modified xsi:type="dcterms:W3CDTF">2021-03-29T01:35:24Z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</vt:i4>
  </property>
</Properties>
</file>